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"/>
  </p:notesMasterIdLst>
  <p:sldIdLst>
    <p:sldId id="268" r:id="rId2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56D246-53E7-4103-9E35-4AA0A000CAE7}">
  <a:tblStyle styleId="{0956D246-53E7-4103-9E35-4AA0A000CA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10c18439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10c18439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: The figure shows a double pendulum modeled as two rigid bodies A &amp; B in Newtonian frame N.  The relevant force on the two body system is considered to be gravity alone (all other forces are neglected for the purpose of this simulation). </a:t>
            </a:r>
            <a:r>
              <a:rPr lang="en" sz="1600" b="1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 is joined to N with a revolute joint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at N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" sz="1600" b="1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B is joined to A using a prismatic joint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Identifiers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Relevant unit vectors.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Newtonian Frame N: N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, &lt;nx, &lt;ny, &lt;nz (orthogonal)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Rigid Frame A: A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, &lt;ax, &lt;ay, &lt;az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Rigid Frame B: Bcm, &lt;bx, &lt;by, &lt;bz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Note: A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is co-located with N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. Bcm is the center of mass of B.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Include a table of scalar identifiers here.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Quantity/Symbol/Type/Value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Mass of the rod (A)/m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/Constant/TBD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Moment of inertia of the rod A/I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/Constant/TBD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Length of rod from A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to the free end/L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/Constant/TBD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Length of rod from A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to the prismatic joint/L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/Constant/TBD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Mass of the ring (B)/m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/Constant/TBD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Moment of inertia of the ring (B)/I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/Constant/TBD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Radius of the ring (B)/R/Constant/TBD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Angle between &lt;nx and &lt;ax in the positive &lt;nx(=&lt;ax) sense/ϴ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/Variable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Angle between &lt;ax and &lt;bx in the positive &lt;ax(=&lt;bx) sense/ϴ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/Variable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Ensure you know what </a:t>
            </a:r>
            <a:r>
              <a:rPr lang="en" sz="1600" b="1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you need to solve for!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ϴ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&amp; ϴ</a:t>
            </a:r>
            <a:r>
              <a:rPr lang="en" sz="1600" baseline="-25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, thereby tracing &lt;</a:t>
            </a:r>
            <a:r>
              <a:rPr lang="en" sz="1600" baseline="30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No</a:t>
            </a:r>
            <a:r>
              <a:rPr lang="en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sz="1600" baseline="30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Bcm</a:t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body" idx="1"/>
          </p:nvPr>
        </p:nvSpPr>
        <p:spPr>
          <a:xfrm>
            <a:off x="70050" y="817800"/>
            <a:ext cx="3537600" cy="4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Chaotic double pendulum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en" sz="2000" i="1">
                <a:latin typeface="Open Sans"/>
                <a:ea typeface="Open Sans"/>
                <a:cs typeface="Open Sans"/>
                <a:sym typeface="Open Sans"/>
              </a:rPr>
              <a:t>finding beauty in chaos</a:t>
            </a:r>
            <a:endParaRPr sz="2000" i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Q</a:t>
            </a: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uestion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 the trajectory of the center of mass of ring B, given some initial perturbation to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6" name="Google Shape;226;p37"/>
          <p:cNvSpPr/>
          <p:nvPr/>
        </p:nvSpPr>
        <p:spPr>
          <a:xfrm>
            <a:off x="0" y="0"/>
            <a:ext cx="9144000" cy="817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417975" y="92700"/>
            <a:ext cx="7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11"/>
              <a:t>T</a:t>
            </a:r>
            <a:r>
              <a:rPr lang="en" sz="2911">
                <a:latin typeface="Open Sans"/>
                <a:ea typeface="Open Sans"/>
                <a:cs typeface="Open Sans"/>
                <a:sym typeface="Open Sans"/>
              </a:rPr>
              <a:t>eam 7 - Nico and Anish</a:t>
            </a:r>
            <a:endParaRPr sz="2244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149" y="0"/>
            <a:ext cx="2582851" cy="19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>
            <a:off x="4304450" y="2450825"/>
            <a:ext cx="20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37"/>
          <p:cNvGrpSpPr/>
          <p:nvPr/>
        </p:nvGrpSpPr>
        <p:grpSpPr>
          <a:xfrm>
            <a:off x="3396582" y="889550"/>
            <a:ext cx="3537643" cy="4185901"/>
            <a:chOff x="3396582" y="889550"/>
            <a:chExt cx="3537643" cy="4185901"/>
          </a:xfrm>
        </p:grpSpPr>
        <p:pic>
          <p:nvPicPr>
            <p:cNvPr id="231" name="Google Shape;23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6582" y="889550"/>
              <a:ext cx="3537643" cy="418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7"/>
            <p:cNvSpPr txBox="1"/>
            <p:nvPr/>
          </p:nvSpPr>
          <p:spPr>
            <a:xfrm>
              <a:off x="4380075" y="2661000"/>
              <a:ext cx="831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</a:t>
              </a:r>
              <a:r>
                <a:rPr lang="en" sz="1100" b="1" baseline="-25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</a:t>
              </a:r>
              <a:r>
                <a:rPr lang="en" sz="1100" b="1">
                  <a:latin typeface="Open Sans"/>
                  <a:ea typeface="Open Sans"/>
                  <a:cs typeface="Open Sans"/>
                  <a:sym typeface="Open Sans"/>
                </a:rPr>
                <a:t> ,  A</a:t>
              </a:r>
              <a:r>
                <a:rPr lang="en" sz="1100" b="1" baseline="-25000">
                  <a:latin typeface="Open Sans"/>
                  <a:ea typeface="Open Sans"/>
                  <a:cs typeface="Open Sans"/>
                  <a:sym typeface="Open Sans"/>
                </a:rPr>
                <a:t>o</a:t>
              </a:r>
              <a:endParaRPr sz="900" b="1"/>
            </a:p>
          </p:txBody>
        </p:sp>
        <p:sp>
          <p:nvSpPr>
            <p:cNvPr id="233" name="Google Shape;233;p37"/>
            <p:cNvSpPr txBox="1"/>
            <p:nvPr/>
          </p:nvSpPr>
          <p:spPr>
            <a:xfrm>
              <a:off x="5710075" y="4018075"/>
              <a:ext cx="831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Open Sans"/>
                  <a:ea typeface="Open Sans"/>
                  <a:cs typeface="Open Sans"/>
                  <a:sym typeface="Open Sans"/>
                </a:rPr>
                <a:t>B</a:t>
              </a:r>
              <a:r>
                <a:rPr lang="en" sz="1100" b="1" baseline="-25000">
                  <a:latin typeface="Open Sans"/>
                  <a:ea typeface="Open Sans"/>
                  <a:cs typeface="Open Sans"/>
                  <a:sym typeface="Open Sans"/>
                </a:rPr>
                <a:t>cm</a:t>
              </a:r>
              <a:endParaRPr sz="900" b="1"/>
            </a:p>
          </p:txBody>
        </p:sp>
      </p:grpSp>
      <p:grpSp>
        <p:nvGrpSpPr>
          <p:cNvPr id="234" name="Google Shape;234;p37"/>
          <p:cNvGrpSpPr/>
          <p:nvPr/>
        </p:nvGrpSpPr>
        <p:grpSpPr>
          <a:xfrm>
            <a:off x="6888775" y="1937147"/>
            <a:ext cx="1872269" cy="3242353"/>
            <a:chOff x="6888775" y="1937147"/>
            <a:chExt cx="1872269" cy="3242353"/>
          </a:xfrm>
        </p:grpSpPr>
        <p:pic>
          <p:nvPicPr>
            <p:cNvPr id="235" name="Google Shape;23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44113" y="1937147"/>
              <a:ext cx="1816931" cy="3206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7"/>
            <p:cNvSpPr txBox="1"/>
            <p:nvPr/>
          </p:nvSpPr>
          <p:spPr>
            <a:xfrm>
              <a:off x="6888775" y="4840800"/>
              <a:ext cx="1816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GIF credits- LinkedIn</a:t>
              </a:r>
              <a:endParaRPr sz="1000" b="1"/>
            </a:p>
          </p:txBody>
        </p:sp>
      </p:grpSp>
      <p:grpSp>
        <p:nvGrpSpPr>
          <p:cNvPr id="237" name="Google Shape;237;p37"/>
          <p:cNvGrpSpPr/>
          <p:nvPr/>
        </p:nvGrpSpPr>
        <p:grpSpPr>
          <a:xfrm>
            <a:off x="417975" y="1835225"/>
            <a:ext cx="1308025" cy="1426925"/>
            <a:chOff x="417975" y="1835225"/>
            <a:chExt cx="1308025" cy="1426925"/>
          </a:xfrm>
        </p:grpSpPr>
        <p:pic>
          <p:nvPicPr>
            <p:cNvPr id="238" name="Google Shape;23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7975" y="1835225"/>
              <a:ext cx="1308025" cy="130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7"/>
            <p:cNvSpPr txBox="1"/>
            <p:nvPr/>
          </p:nvSpPr>
          <p:spPr>
            <a:xfrm>
              <a:off x="523725" y="3000550"/>
              <a:ext cx="1060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Lorenz Attractor-Wikipedia</a:t>
              </a:r>
              <a:endParaRPr sz="500"/>
            </a:p>
          </p:txBody>
        </p:sp>
      </p:grpSp>
      <p:grpSp>
        <p:nvGrpSpPr>
          <p:cNvPr id="240" name="Google Shape;240;p37"/>
          <p:cNvGrpSpPr/>
          <p:nvPr/>
        </p:nvGrpSpPr>
        <p:grpSpPr>
          <a:xfrm>
            <a:off x="1812775" y="1759025"/>
            <a:ext cx="1744033" cy="1528950"/>
            <a:chOff x="1812775" y="1835225"/>
            <a:chExt cx="1744033" cy="1528950"/>
          </a:xfrm>
        </p:grpSpPr>
        <p:pic>
          <p:nvPicPr>
            <p:cNvPr id="241" name="Google Shape;241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12775" y="1835225"/>
              <a:ext cx="1744033" cy="130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37"/>
            <p:cNvSpPr txBox="1"/>
            <p:nvPr/>
          </p:nvSpPr>
          <p:spPr>
            <a:xfrm>
              <a:off x="2138675" y="3102575"/>
              <a:ext cx="118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Double rod pendulum-Wikipedia</a:t>
              </a:r>
              <a:endParaRPr sz="500"/>
            </a:p>
          </p:txBody>
        </p:sp>
      </p:grpSp>
      <p:sp>
        <p:nvSpPr>
          <p:cNvPr id="243" name="Google Shape;243;p37"/>
          <p:cNvSpPr txBox="1"/>
          <p:nvPr/>
        </p:nvSpPr>
        <p:spPr>
          <a:xfrm>
            <a:off x="4925800" y="908475"/>
            <a:ext cx="13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On-screen Show (16:9)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Open Sans</vt:lpstr>
      <vt:lpstr>Simple Light</vt:lpstr>
      <vt:lpstr>Team 7 - Nico and Anish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7 - Nico and Anish</dc:title>
  <cp:lastModifiedBy>Anish Mokkarala</cp:lastModifiedBy>
  <cp:revision>1</cp:revision>
  <dcterms:modified xsi:type="dcterms:W3CDTF">2022-03-18T17:23:44Z</dcterms:modified>
</cp:coreProperties>
</file>